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88" d="100"/>
          <a:sy n="88" d="100"/>
        </p:scale>
        <p:origin x="-15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70F2FA-552E-ED4A-B910-3208180BE6A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699EF-B5CB-FD4B-8F9F-920BDFE75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48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phyla are clearly highly variable:</a:t>
            </a:r>
          </a:p>
          <a:p>
            <a:r>
              <a:rPr lang="en-US" dirty="0" smtClean="0"/>
              <a:t>CC: </a:t>
            </a:r>
            <a:r>
              <a:rPr lang="en-US" dirty="0" err="1" smtClean="0"/>
              <a:t>Bacillariophyta</a:t>
            </a:r>
            <a:r>
              <a:rPr lang="en-US" dirty="0" smtClean="0"/>
              <a:t>, </a:t>
            </a:r>
            <a:r>
              <a:rPr lang="en-US" dirty="0" err="1" smtClean="0"/>
              <a:t>Fibrobacteres</a:t>
            </a:r>
            <a:endParaRPr lang="en-US" dirty="0" smtClean="0"/>
          </a:p>
          <a:p>
            <a:r>
              <a:rPr lang="en-US" dirty="0" smtClean="0"/>
              <a:t>P:  </a:t>
            </a:r>
            <a:r>
              <a:rPr lang="en-US" dirty="0" err="1" smtClean="0"/>
              <a:t>Basidiomycota</a:t>
            </a:r>
            <a:endParaRPr lang="en-US" dirty="0" smtClean="0"/>
          </a:p>
          <a:p>
            <a:r>
              <a:rPr lang="en-US" dirty="0" smtClean="0"/>
              <a:t>PF:  </a:t>
            </a:r>
            <a:r>
              <a:rPr lang="en-US" dirty="0" err="1" smtClean="0"/>
              <a:t>Fibrobacteres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699EF-B5CB-FD4B-8F9F-920BDFE75C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688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phyla are clearly highly variable:</a:t>
            </a:r>
          </a:p>
          <a:p>
            <a:r>
              <a:rPr lang="en-US" dirty="0" smtClean="0"/>
              <a:t>CC:  </a:t>
            </a:r>
            <a:r>
              <a:rPr lang="en-US" dirty="0" err="1" smtClean="0"/>
              <a:t>Basidiomycota</a:t>
            </a:r>
            <a:r>
              <a:rPr lang="en-US" dirty="0" smtClean="0"/>
              <a:t>, </a:t>
            </a:r>
            <a:r>
              <a:rPr lang="en-US" dirty="0" err="1" smtClean="0"/>
              <a:t>Chlorobi</a:t>
            </a:r>
            <a:r>
              <a:rPr lang="en-US" dirty="0" smtClean="0"/>
              <a:t>, </a:t>
            </a:r>
            <a:r>
              <a:rPr lang="en-US" dirty="0" err="1" smtClean="0"/>
              <a:t>Dictyoglomi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Fibrobacteres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Nematoda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Poribacteria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Synergistetes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Tenericutes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Xanthophyceae</a:t>
            </a:r>
            <a:r>
              <a:rPr lang="en-US" baseline="0" dirty="0" smtClean="0"/>
              <a:t>, unclassified Fungi</a:t>
            </a:r>
            <a:endParaRPr lang="en-US" dirty="0" smtClean="0"/>
          </a:p>
          <a:p>
            <a:r>
              <a:rPr lang="en-US" dirty="0" smtClean="0"/>
              <a:t>P: </a:t>
            </a:r>
            <a:r>
              <a:rPr lang="en-US" dirty="0" err="1" smtClean="0"/>
              <a:t>Aquificae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Bacillariophyta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Chlorobi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Chlorophyta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Cnidaria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Deinococcus.Thermus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Microspiridia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Nematoda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Xanthophyceae</a:t>
            </a:r>
            <a:endParaRPr lang="en-US" dirty="0" smtClean="0"/>
          </a:p>
          <a:p>
            <a:r>
              <a:rPr lang="en-US" dirty="0" smtClean="0"/>
              <a:t>PF: </a:t>
            </a:r>
            <a:r>
              <a:rPr lang="en-US" dirty="0" err="1" smtClean="0"/>
              <a:t>Bacillariophyta</a:t>
            </a:r>
            <a:r>
              <a:rPr lang="en-US" dirty="0" smtClean="0"/>
              <a:t>, </a:t>
            </a:r>
            <a:r>
              <a:rPr lang="en-US" dirty="0" err="1" smtClean="0"/>
              <a:t>Chlorobi</a:t>
            </a:r>
            <a:r>
              <a:rPr lang="en-US" dirty="0" smtClean="0"/>
              <a:t>, </a:t>
            </a:r>
            <a:r>
              <a:rPr lang="en-US" dirty="0" err="1" smtClean="0"/>
              <a:t>Chlorophyta</a:t>
            </a:r>
            <a:r>
              <a:rPr lang="en-US" dirty="0" smtClean="0"/>
              <a:t>, Cyanobacteria, </a:t>
            </a:r>
            <a:r>
              <a:rPr lang="en-US" dirty="0" err="1" smtClean="0"/>
              <a:t>Euglenida</a:t>
            </a:r>
            <a:r>
              <a:rPr lang="en-US" dirty="0" smtClean="0"/>
              <a:t>, </a:t>
            </a:r>
            <a:r>
              <a:rPr lang="en-US" dirty="0" err="1" smtClean="0"/>
              <a:t>Euryarchaeota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Poribacteria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Synergistetes</a:t>
            </a:r>
            <a:r>
              <a:rPr lang="en-US" baseline="0" dirty="0" smtClean="0"/>
              <a:t>, unclassified Fungi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699EF-B5CB-FD4B-8F9F-920BDFE75C5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68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phyla are clearly highly variable:</a:t>
            </a:r>
          </a:p>
          <a:p>
            <a:r>
              <a:rPr lang="en-US" dirty="0" smtClean="0"/>
              <a:t>CC: </a:t>
            </a:r>
            <a:r>
              <a:rPr lang="en-US" dirty="0" err="1" smtClean="0"/>
              <a:t>Aquificae</a:t>
            </a:r>
            <a:r>
              <a:rPr lang="en-US" dirty="0" smtClean="0"/>
              <a:t>, </a:t>
            </a:r>
            <a:r>
              <a:rPr lang="en-US" dirty="0" err="1" smtClean="0"/>
              <a:t>Bacillariophyta</a:t>
            </a:r>
            <a:r>
              <a:rPr lang="en-US" dirty="0" smtClean="0"/>
              <a:t>, Cyanobacteria, </a:t>
            </a:r>
            <a:r>
              <a:rPr lang="en-US" dirty="0" err="1" smtClean="0"/>
              <a:t>Deferribacteres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Poribacteria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Synergistetes</a:t>
            </a:r>
            <a:r>
              <a:rPr lang="en-US" baseline="0" dirty="0" smtClean="0"/>
              <a:t>, </a:t>
            </a:r>
            <a:r>
              <a:rPr lang="en-US" baseline="0" smtClean="0"/>
              <a:t>Tenericutes</a:t>
            </a:r>
            <a:endParaRPr lang="en-US" dirty="0" smtClean="0"/>
          </a:p>
          <a:p>
            <a:r>
              <a:rPr lang="en-US" dirty="0" smtClean="0"/>
              <a:t>P:  Cyanobacteria</a:t>
            </a:r>
          </a:p>
          <a:p>
            <a:r>
              <a:rPr lang="en-US" dirty="0" smtClean="0"/>
              <a:t>PF:  </a:t>
            </a:r>
            <a:r>
              <a:rPr lang="en-US" dirty="0" err="1" smtClean="0"/>
              <a:t>Aquificae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Bacillariophyta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Chordata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699EF-B5CB-FD4B-8F9F-920BDFE75C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68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phyla are clearly highly variable:</a:t>
            </a:r>
          </a:p>
          <a:p>
            <a:r>
              <a:rPr lang="en-US" dirty="0" smtClean="0"/>
              <a:t>CC: </a:t>
            </a:r>
            <a:r>
              <a:rPr lang="en-US" dirty="0" err="1" smtClean="0"/>
              <a:t>Aquificae</a:t>
            </a:r>
            <a:r>
              <a:rPr lang="en-US" dirty="0" smtClean="0"/>
              <a:t>, </a:t>
            </a:r>
            <a:r>
              <a:rPr lang="en-US" dirty="0" err="1" smtClean="0"/>
              <a:t>Basidiomycota</a:t>
            </a:r>
            <a:r>
              <a:rPr lang="en-US" dirty="0" smtClean="0"/>
              <a:t>, </a:t>
            </a:r>
            <a:r>
              <a:rPr lang="en-US" dirty="0" err="1" smtClean="0"/>
              <a:t>Synergistetes</a:t>
            </a:r>
            <a:r>
              <a:rPr lang="en-US" dirty="0" smtClean="0"/>
              <a:t>, </a:t>
            </a:r>
            <a:r>
              <a:rPr lang="en-US" dirty="0" err="1" smtClean="0"/>
              <a:t>Tenericutes</a:t>
            </a:r>
            <a:endParaRPr lang="en-US" dirty="0" smtClean="0"/>
          </a:p>
          <a:p>
            <a:r>
              <a:rPr lang="en-US" dirty="0" smtClean="0"/>
              <a:t>P:  </a:t>
            </a:r>
            <a:r>
              <a:rPr lang="en-US" dirty="0" err="1" smtClean="0"/>
              <a:t>Bacillariophyta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Chlorobi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Poribacteria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Tenericutes</a:t>
            </a:r>
            <a:r>
              <a:rPr lang="en-US" baseline="0" dirty="0" smtClean="0"/>
              <a:t>, unclassified Fungi</a:t>
            </a:r>
            <a:endParaRPr lang="en-US" dirty="0" smtClean="0"/>
          </a:p>
          <a:p>
            <a:r>
              <a:rPr lang="en-US" dirty="0" smtClean="0"/>
              <a:t>PF:  </a:t>
            </a:r>
            <a:r>
              <a:rPr lang="en-US" dirty="0" err="1" smtClean="0"/>
              <a:t>Aquificae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Chlorobi</a:t>
            </a:r>
            <a:r>
              <a:rPr lang="en-US" baseline="0" dirty="0" smtClean="0"/>
              <a:t>, Cyanobacteria, </a:t>
            </a:r>
            <a:r>
              <a:rPr lang="en-US" baseline="0" dirty="0" err="1" smtClean="0"/>
              <a:t>Fibrobacteres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Synergistetes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699EF-B5CB-FD4B-8F9F-920BDFE75C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68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phyla are clearly highly variable:</a:t>
            </a:r>
          </a:p>
          <a:p>
            <a:r>
              <a:rPr lang="en-US" dirty="0" smtClean="0"/>
              <a:t>CC: </a:t>
            </a:r>
            <a:r>
              <a:rPr lang="en-US" dirty="0" err="1" smtClean="0"/>
              <a:t>Bacillariophyta</a:t>
            </a:r>
            <a:r>
              <a:rPr lang="en-US" dirty="0" smtClean="0"/>
              <a:t>, </a:t>
            </a:r>
            <a:r>
              <a:rPr lang="en-US" dirty="0" err="1" smtClean="0"/>
              <a:t>Chlorobi</a:t>
            </a:r>
            <a:r>
              <a:rPr lang="en-US" dirty="0" smtClean="0"/>
              <a:t> </a:t>
            </a:r>
          </a:p>
          <a:p>
            <a:r>
              <a:rPr lang="en-US" dirty="0" smtClean="0"/>
              <a:t>P: </a:t>
            </a:r>
            <a:r>
              <a:rPr lang="en-US" dirty="0" err="1" smtClean="0"/>
              <a:t>Aquificae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Chlorobi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Chlorophyta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Fusobacteria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Synergistetes</a:t>
            </a:r>
            <a:r>
              <a:rPr lang="en-US" dirty="0" smtClean="0"/>
              <a:t>  </a:t>
            </a:r>
          </a:p>
          <a:p>
            <a:r>
              <a:rPr lang="en-US" dirty="0" smtClean="0"/>
              <a:t>PF: </a:t>
            </a:r>
            <a:r>
              <a:rPr lang="en-US" dirty="0" err="1" smtClean="0"/>
              <a:t>Chlorobi</a:t>
            </a:r>
            <a:r>
              <a:rPr lang="en-US" dirty="0" smtClean="0"/>
              <a:t>, </a:t>
            </a:r>
            <a:r>
              <a:rPr lang="en-US" dirty="0" err="1" smtClean="0"/>
              <a:t>Nematoda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699EF-B5CB-FD4B-8F9F-920BDFE75C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68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phyla are clearly highly variable:</a:t>
            </a:r>
          </a:p>
          <a:p>
            <a:r>
              <a:rPr lang="en-US" dirty="0" smtClean="0"/>
              <a:t>CC: possibly </a:t>
            </a:r>
            <a:r>
              <a:rPr lang="en-US" dirty="0" err="1" smtClean="0"/>
              <a:t>Bacillariophyta</a:t>
            </a:r>
            <a:r>
              <a:rPr lang="en-US" dirty="0" smtClean="0"/>
              <a:t> </a:t>
            </a:r>
          </a:p>
          <a:p>
            <a:r>
              <a:rPr lang="en-US" dirty="0" smtClean="0"/>
              <a:t>P: </a:t>
            </a:r>
            <a:r>
              <a:rPr lang="en-US" dirty="0" err="1" smtClean="0"/>
              <a:t>Bacillariophyta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Basidiomycota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Chlorophyta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Deinococcus.Thermus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Nematoda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Poribacteria</a:t>
            </a:r>
            <a:r>
              <a:rPr lang="en-US" baseline="0" dirty="0" smtClean="0"/>
              <a:t>, unclassified Fungi</a:t>
            </a:r>
            <a:endParaRPr lang="en-US" dirty="0" smtClean="0"/>
          </a:p>
          <a:p>
            <a:r>
              <a:rPr lang="en-US" dirty="0" smtClean="0"/>
              <a:t>PF: </a:t>
            </a:r>
            <a:r>
              <a:rPr lang="en-US" dirty="0" err="1" smtClean="0"/>
              <a:t>Bacillariophyta</a:t>
            </a:r>
            <a:r>
              <a:rPr lang="en-US" dirty="0" smtClean="0"/>
              <a:t>, </a:t>
            </a:r>
            <a:r>
              <a:rPr lang="en-US" dirty="0" err="1" smtClean="0"/>
              <a:t>Chordata</a:t>
            </a:r>
            <a:r>
              <a:rPr lang="en-US" dirty="0" smtClean="0"/>
              <a:t>, Cyanobacteria,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699EF-B5CB-FD4B-8F9F-920BDFE75C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68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phyla are clearly highly variable:</a:t>
            </a:r>
          </a:p>
          <a:p>
            <a:r>
              <a:rPr lang="en-US" dirty="0" smtClean="0"/>
              <a:t>CC: </a:t>
            </a:r>
            <a:r>
              <a:rPr lang="en-US" dirty="0" err="1" smtClean="0"/>
              <a:t>Chlorophyta</a:t>
            </a:r>
            <a:r>
              <a:rPr lang="en-US" dirty="0" smtClean="0"/>
              <a:t>, </a:t>
            </a:r>
            <a:r>
              <a:rPr lang="en-US" dirty="0" err="1" smtClean="0"/>
              <a:t>Crenarchaeota</a:t>
            </a:r>
            <a:r>
              <a:rPr lang="en-US" dirty="0" smtClean="0"/>
              <a:t>, </a:t>
            </a:r>
            <a:r>
              <a:rPr lang="en-US" dirty="0" err="1" smtClean="0"/>
              <a:t>Fibrobacteres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Synergistetes</a:t>
            </a:r>
            <a:r>
              <a:rPr lang="en-US" baseline="0" dirty="0" smtClean="0"/>
              <a:t> </a:t>
            </a:r>
            <a:endParaRPr lang="en-US" dirty="0" smtClean="0"/>
          </a:p>
          <a:p>
            <a:r>
              <a:rPr lang="en-US" dirty="0" smtClean="0"/>
              <a:t>P: </a:t>
            </a:r>
            <a:r>
              <a:rPr lang="en-US" dirty="0" err="1" smtClean="0"/>
              <a:t>Chlamydiae</a:t>
            </a:r>
            <a:r>
              <a:rPr lang="en-US" dirty="0" smtClean="0"/>
              <a:t>, </a:t>
            </a:r>
            <a:r>
              <a:rPr lang="en-US" dirty="0" err="1" smtClean="0"/>
              <a:t>Chlorophyta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Chordata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Nematoda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Poribacteria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Xanthophyceae</a:t>
            </a:r>
            <a:endParaRPr lang="en-US" dirty="0" smtClean="0"/>
          </a:p>
          <a:p>
            <a:r>
              <a:rPr lang="en-US" dirty="0" smtClean="0"/>
              <a:t>PF: </a:t>
            </a:r>
            <a:r>
              <a:rPr lang="en-US" dirty="0" err="1" smtClean="0"/>
              <a:t>Aquificae</a:t>
            </a:r>
            <a:r>
              <a:rPr lang="en-US" dirty="0" smtClean="0"/>
              <a:t>, </a:t>
            </a:r>
            <a:r>
              <a:rPr lang="en-US" dirty="0" err="1" smtClean="0"/>
              <a:t>Chlorobi</a:t>
            </a:r>
            <a:r>
              <a:rPr lang="en-US" dirty="0" smtClean="0"/>
              <a:t>, </a:t>
            </a:r>
            <a:r>
              <a:rPr lang="en-US" dirty="0" err="1" smtClean="0"/>
              <a:t>Cnidaria</a:t>
            </a:r>
            <a:r>
              <a:rPr lang="en-US" dirty="0" smtClean="0"/>
              <a:t>, Cyanobacteria, </a:t>
            </a:r>
            <a:r>
              <a:rPr lang="en-US" dirty="0" err="1" smtClean="0"/>
              <a:t>Synergistetes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699EF-B5CB-FD4B-8F9F-920BDFE75C5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68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phyla are clearly highly variable:</a:t>
            </a:r>
          </a:p>
          <a:p>
            <a:r>
              <a:rPr lang="en-US" dirty="0" smtClean="0"/>
              <a:t>CC: </a:t>
            </a:r>
            <a:r>
              <a:rPr lang="en-US" dirty="0" err="1" smtClean="0"/>
              <a:t>Aquificae</a:t>
            </a:r>
            <a:r>
              <a:rPr lang="en-US" dirty="0" smtClean="0"/>
              <a:t>, </a:t>
            </a:r>
            <a:r>
              <a:rPr lang="en-US" dirty="0" err="1" smtClean="0"/>
              <a:t>Bacillariophyta</a:t>
            </a:r>
            <a:r>
              <a:rPr lang="en-US" dirty="0" smtClean="0"/>
              <a:t>, </a:t>
            </a:r>
            <a:r>
              <a:rPr lang="en-US" dirty="0" err="1" smtClean="0"/>
              <a:t>Basidiomycota</a:t>
            </a:r>
            <a:r>
              <a:rPr lang="en-US" dirty="0" smtClean="0"/>
              <a:t>, </a:t>
            </a:r>
            <a:r>
              <a:rPr lang="en-US" dirty="0" err="1" smtClean="0"/>
              <a:t>Fibrobacteres</a:t>
            </a:r>
            <a:endParaRPr lang="en-US" dirty="0" smtClean="0"/>
          </a:p>
          <a:p>
            <a:r>
              <a:rPr lang="en-US" dirty="0" smtClean="0"/>
              <a:t>P: </a:t>
            </a:r>
            <a:r>
              <a:rPr lang="en-US" dirty="0" err="1" smtClean="0"/>
              <a:t>Aquificae</a:t>
            </a:r>
            <a:r>
              <a:rPr lang="en-US" dirty="0" smtClean="0"/>
              <a:t>, </a:t>
            </a:r>
            <a:r>
              <a:rPr lang="en-US" dirty="0" err="1" smtClean="0"/>
              <a:t>Basidiomycota</a:t>
            </a:r>
            <a:r>
              <a:rPr lang="en-US" dirty="0" smtClean="0"/>
              <a:t>, </a:t>
            </a:r>
            <a:r>
              <a:rPr lang="en-US" dirty="0" err="1" smtClean="0"/>
              <a:t>Bacillariophyta</a:t>
            </a:r>
            <a:r>
              <a:rPr lang="en-US" dirty="0" smtClean="0"/>
              <a:t>, </a:t>
            </a:r>
            <a:r>
              <a:rPr lang="en-US" dirty="0" err="1" smtClean="0"/>
              <a:t>Fibrobacteres</a:t>
            </a:r>
            <a:r>
              <a:rPr lang="en-US" dirty="0" smtClean="0"/>
              <a:t>, </a:t>
            </a:r>
            <a:r>
              <a:rPr lang="en-US" dirty="0" err="1" smtClean="0"/>
              <a:t>Nematoda</a:t>
            </a:r>
            <a:r>
              <a:rPr lang="en-US" dirty="0" smtClean="0"/>
              <a:t>, </a:t>
            </a:r>
            <a:r>
              <a:rPr lang="en-US" dirty="0" err="1" smtClean="0"/>
              <a:t>Thaumarchaeota</a:t>
            </a:r>
            <a:endParaRPr lang="en-US" dirty="0" smtClean="0"/>
          </a:p>
          <a:p>
            <a:r>
              <a:rPr lang="en-US" dirty="0" smtClean="0"/>
              <a:t>PF: </a:t>
            </a:r>
            <a:r>
              <a:rPr lang="en-US" dirty="0" err="1" smtClean="0"/>
              <a:t>Aquificae</a:t>
            </a:r>
            <a:r>
              <a:rPr lang="en-US" dirty="0" smtClean="0"/>
              <a:t>, </a:t>
            </a:r>
            <a:r>
              <a:rPr lang="en-US" dirty="0" err="1" smtClean="0"/>
              <a:t>Bacillariophyta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Cnidaria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699EF-B5CB-FD4B-8F9F-920BDFE75C5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68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phyla are clearly highly variable:</a:t>
            </a:r>
          </a:p>
          <a:p>
            <a:r>
              <a:rPr lang="en-US" dirty="0" smtClean="0"/>
              <a:t>CC: </a:t>
            </a:r>
            <a:r>
              <a:rPr lang="en-US" dirty="0" err="1" smtClean="0"/>
              <a:t>Basidiomycota</a:t>
            </a:r>
            <a:r>
              <a:rPr lang="en-US" dirty="0" smtClean="0"/>
              <a:t>, </a:t>
            </a:r>
            <a:r>
              <a:rPr lang="en-US" dirty="0" err="1" smtClean="0"/>
              <a:t>Deferribacteres</a:t>
            </a:r>
            <a:endParaRPr lang="en-US" dirty="0" smtClean="0"/>
          </a:p>
          <a:p>
            <a:r>
              <a:rPr lang="en-US" dirty="0" smtClean="0"/>
              <a:t>P: </a:t>
            </a:r>
            <a:r>
              <a:rPr lang="en-US" dirty="0" err="1" smtClean="0"/>
              <a:t>Arthropoda</a:t>
            </a:r>
            <a:r>
              <a:rPr lang="en-US" dirty="0" smtClean="0"/>
              <a:t>, </a:t>
            </a:r>
            <a:r>
              <a:rPr lang="en-US" dirty="0" err="1" smtClean="0"/>
              <a:t>Bacillariophyta</a:t>
            </a:r>
            <a:r>
              <a:rPr lang="en-US" dirty="0" smtClean="0"/>
              <a:t>, </a:t>
            </a:r>
            <a:r>
              <a:rPr lang="en-US" dirty="0" err="1" smtClean="0"/>
              <a:t>Chlorophyta</a:t>
            </a:r>
            <a:r>
              <a:rPr lang="en-US" dirty="0" smtClean="0"/>
              <a:t>, </a:t>
            </a:r>
            <a:r>
              <a:rPr lang="en-US" dirty="0" err="1" smtClean="0"/>
              <a:t>Crenarchaeota</a:t>
            </a:r>
            <a:r>
              <a:rPr lang="en-US" dirty="0" smtClean="0"/>
              <a:t>,</a:t>
            </a:r>
            <a:r>
              <a:rPr lang="en-US" baseline="0" dirty="0" smtClean="0"/>
              <a:t> Cyanobacteria, </a:t>
            </a:r>
            <a:r>
              <a:rPr lang="en-US" baseline="0" dirty="0" err="1" smtClean="0"/>
              <a:t>Deinococcus.Thermus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Fibrobacteres</a:t>
            </a:r>
            <a:r>
              <a:rPr lang="en-US" baseline="0" dirty="0" smtClean="0"/>
              <a:t>, unclassified Fungi</a:t>
            </a:r>
            <a:endParaRPr lang="en-US" dirty="0" smtClean="0"/>
          </a:p>
          <a:p>
            <a:r>
              <a:rPr lang="en-US" dirty="0" smtClean="0"/>
              <a:t>PF: </a:t>
            </a:r>
            <a:r>
              <a:rPr lang="en-US" dirty="0" err="1" smtClean="0"/>
              <a:t>Bacillariophyta</a:t>
            </a:r>
            <a:r>
              <a:rPr lang="en-US" dirty="0" smtClean="0"/>
              <a:t>, Cyanobacteria, </a:t>
            </a:r>
            <a:r>
              <a:rPr lang="en-US" dirty="0" err="1" smtClean="0"/>
              <a:t>Synergistetes</a:t>
            </a:r>
            <a:r>
              <a:rPr lang="en-US" dirty="0" smtClean="0"/>
              <a:t>, </a:t>
            </a:r>
            <a:r>
              <a:rPr lang="en-US" dirty="0" err="1" smtClean="0"/>
              <a:t>Xanthophyceae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699EF-B5CB-FD4B-8F9F-920BDFE75C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68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phyla are clearly highly variable:</a:t>
            </a:r>
          </a:p>
          <a:p>
            <a:r>
              <a:rPr lang="en-US" dirty="0" smtClean="0"/>
              <a:t>CC: </a:t>
            </a:r>
            <a:r>
              <a:rPr lang="en-US" dirty="0" err="1" smtClean="0"/>
              <a:t>Bacillariophyta</a:t>
            </a:r>
            <a:r>
              <a:rPr lang="en-US" dirty="0" smtClean="0"/>
              <a:t>, </a:t>
            </a:r>
            <a:r>
              <a:rPr lang="en-US" dirty="0" err="1" smtClean="0"/>
              <a:t>Chordata</a:t>
            </a:r>
            <a:r>
              <a:rPr lang="en-US" dirty="0" smtClean="0"/>
              <a:t>, Cyanobacteria, unclassified Viruses </a:t>
            </a:r>
          </a:p>
          <a:p>
            <a:r>
              <a:rPr lang="en-US" dirty="0" smtClean="0"/>
              <a:t>P: </a:t>
            </a:r>
            <a:r>
              <a:rPr lang="en-US" dirty="0" err="1" smtClean="0"/>
              <a:t>Basidiomycota</a:t>
            </a:r>
            <a:r>
              <a:rPr lang="en-US" dirty="0" smtClean="0"/>
              <a:t>, </a:t>
            </a:r>
            <a:r>
              <a:rPr lang="en-US" dirty="0" err="1" smtClean="0"/>
              <a:t>Crenarchaeota</a:t>
            </a:r>
            <a:r>
              <a:rPr lang="en-US" dirty="0" smtClean="0"/>
              <a:t>, </a:t>
            </a:r>
            <a:r>
              <a:rPr lang="en-US" dirty="0" err="1" smtClean="0"/>
              <a:t>Fibrobacteres</a:t>
            </a:r>
            <a:r>
              <a:rPr lang="en-US" dirty="0" smtClean="0"/>
              <a:t>, </a:t>
            </a:r>
            <a:r>
              <a:rPr lang="en-US" dirty="0" err="1" smtClean="0"/>
              <a:t>Nematoda</a:t>
            </a:r>
            <a:r>
              <a:rPr lang="en-US" dirty="0" smtClean="0"/>
              <a:t>, </a:t>
            </a:r>
            <a:r>
              <a:rPr lang="en-US" dirty="0" err="1" smtClean="0"/>
              <a:t>Xanthophyceae</a:t>
            </a:r>
            <a:r>
              <a:rPr lang="en-US" dirty="0" smtClean="0"/>
              <a:t>,</a:t>
            </a:r>
            <a:r>
              <a:rPr lang="en-US" baseline="0" dirty="0" smtClean="0"/>
              <a:t> unclassified Fungi</a:t>
            </a:r>
            <a:endParaRPr lang="en-US" dirty="0" smtClean="0"/>
          </a:p>
          <a:p>
            <a:r>
              <a:rPr lang="en-US" dirty="0" smtClean="0"/>
              <a:t>PF: </a:t>
            </a:r>
            <a:r>
              <a:rPr lang="en-US" dirty="0" err="1" smtClean="0"/>
              <a:t>Bacillariophyta</a:t>
            </a:r>
            <a:r>
              <a:rPr lang="en-US" dirty="0" smtClean="0"/>
              <a:t>,</a:t>
            </a:r>
            <a:r>
              <a:rPr lang="en-US" baseline="0" dirty="0" smtClean="0"/>
              <a:t> Cyanobacteria, </a:t>
            </a:r>
            <a:r>
              <a:rPr lang="en-US" baseline="0" dirty="0" err="1" smtClean="0"/>
              <a:t>Synergistetes</a:t>
            </a:r>
            <a:r>
              <a:rPr lang="en-US" baseline="0" dirty="0" smtClean="0"/>
              <a:t>, unclassified Fungi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B699EF-B5CB-FD4B-8F9F-920BDFE75C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68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48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607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762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825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86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587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57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49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96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513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084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5AD22-13B0-8844-8E8B-974E8064D93A}" type="datetimeFigureOut">
              <a:rPr lang="en-US" smtClean="0"/>
              <a:t>1/10/13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D548E-9E7A-FD42-8E9A-51B260C68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18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Hofmockel</a:t>
            </a:r>
            <a:r>
              <a:rPr lang="en-US" dirty="0" smtClean="0"/>
              <a:t> </a:t>
            </a:r>
            <a:r>
              <a:rPr lang="en-US" dirty="0" err="1" smtClean="0"/>
              <a:t>Kbase</a:t>
            </a:r>
            <a:r>
              <a:rPr lang="en-US" dirty="0" smtClean="0"/>
              <a:t> Replicate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16S Samples at Phyla level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844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36376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Oct-MM-Phylum level</a:t>
            </a:r>
            <a:endParaRPr lang="en-US" dirty="0"/>
          </a:p>
        </p:txBody>
      </p:sp>
      <p:pic>
        <p:nvPicPr>
          <p:cNvPr id="2" name="Picture 1" descr="Phylum_Oct_trt_M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728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36376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Oct-SM-Phylum level</a:t>
            </a:r>
            <a:endParaRPr lang="en-US" dirty="0"/>
          </a:p>
        </p:txBody>
      </p:sp>
      <p:pic>
        <p:nvPicPr>
          <p:cNvPr id="3" name="Picture 2" descr="Phylum_Oct_trt_S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124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36376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Oct-Micro-Phylum level</a:t>
            </a:r>
            <a:endParaRPr lang="en-US" dirty="0"/>
          </a:p>
        </p:txBody>
      </p:sp>
      <p:pic>
        <p:nvPicPr>
          <p:cNvPr id="2" name="Picture 1" descr="Phylum_Oct_trt_Micr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068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Figures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Figures show replicates (n=4) for each sampling date, aggregate fraction, and treatment.  </a:t>
            </a:r>
          </a:p>
          <a:p>
            <a:r>
              <a:rPr lang="en-US" dirty="0" smtClean="0"/>
              <a:t>Each slide contains samples from a certain date and aggregate fraction with three separate graphs corresponding to each treatment (PF, P, CC)</a:t>
            </a:r>
          </a:p>
          <a:p>
            <a:r>
              <a:rPr lang="en-US" dirty="0" smtClean="0"/>
              <a:t>In the notes section, phyla that are clearly highly variable are noted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857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ylum_Jul_trts_W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36376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July-WS-Phylum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502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36376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July-LM-Phylum level</a:t>
            </a:r>
            <a:endParaRPr lang="en-US" dirty="0"/>
          </a:p>
        </p:txBody>
      </p:sp>
      <p:pic>
        <p:nvPicPr>
          <p:cNvPr id="2" name="Picture 1" descr="Phylum_Jul_trts_L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903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36376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July-MM-Phylum level</a:t>
            </a:r>
            <a:endParaRPr lang="en-US" dirty="0"/>
          </a:p>
        </p:txBody>
      </p:sp>
      <p:pic>
        <p:nvPicPr>
          <p:cNvPr id="3" name="Picture 2" descr="Phylum_Jul_trts_M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28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36376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</a:t>
            </a:r>
            <a:r>
              <a:rPr lang="en-US" dirty="0"/>
              <a:t>S</a:t>
            </a:r>
            <a:r>
              <a:rPr lang="en-US" dirty="0" smtClean="0"/>
              <a:t>M-Phylum level</a:t>
            </a:r>
            <a:endParaRPr lang="en-US" dirty="0"/>
          </a:p>
        </p:txBody>
      </p:sp>
      <p:pic>
        <p:nvPicPr>
          <p:cNvPr id="2" name="Picture 1" descr="Phylum_Jul_trts_S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05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36376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July-Micro-Phylum level</a:t>
            </a:r>
            <a:endParaRPr lang="en-US" dirty="0"/>
          </a:p>
        </p:txBody>
      </p:sp>
      <p:pic>
        <p:nvPicPr>
          <p:cNvPr id="3" name="Picture 2" descr="Phylum_Jul_trts_Micr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02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36376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Oct-WS-Phylum level</a:t>
            </a:r>
            <a:endParaRPr lang="en-US" dirty="0"/>
          </a:p>
        </p:txBody>
      </p:sp>
      <p:pic>
        <p:nvPicPr>
          <p:cNvPr id="2" name="Picture 1" descr="Phylum_Oct_trts_W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929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36376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Oct-LM-Phylum level</a:t>
            </a:r>
            <a:endParaRPr lang="en-US" dirty="0"/>
          </a:p>
        </p:txBody>
      </p:sp>
      <p:pic>
        <p:nvPicPr>
          <p:cNvPr id="3" name="Picture 2" descr="Phylum_Oct_trt_L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6600"/>
            <a:ext cx="9144000" cy="537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20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514</Words>
  <Application>Microsoft Macintosh PowerPoint</Application>
  <PresentationFormat>On-screen Show (4:3)</PresentationFormat>
  <Paragraphs>66</Paragraphs>
  <Slides>12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Hofmockel Kbase Replicate Data</vt:lpstr>
      <vt:lpstr>Figures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Iowa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Hofmockel Kbase Replicate Data</dc:title>
  <dc:creator>Ryan Williams</dc:creator>
  <cp:lastModifiedBy>Ryan Williams</cp:lastModifiedBy>
  <cp:revision>7</cp:revision>
  <dcterms:created xsi:type="dcterms:W3CDTF">2013-01-10T19:24:33Z</dcterms:created>
  <dcterms:modified xsi:type="dcterms:W3CDTF">2013-01-10T20:50:35Z</dcterms:modified>
</cp:coreProperties>
</file>

<file path=docProps/thumbnail.jpeg>
</file>